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_rels/presentation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slideLayouts/_rels/slideLayout1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6.xml.rels" ContentType="application/vnd.openxmlformats-package.relationships+xml"/>
  <Override PartName="/ppt/slideLayouts/slideLayout2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5.xml.rels" ContentType="application/vnd.openxmlformats-package.relationships+xml"/>
  <Override PartName="/ppt/slides/_rels/slide2.xml.rels" ContentType="application/vnd.openxmlformats-package.relationships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s/comment3.xml" ContentType="application/vnd.openxmlformats-officedocument.presentationml.comments+xml"/>
  <Override PartName="/ppt/commentAuthors.xml" ContentType="application/vnd.openxmlformats-officedocument.presentationml.commentAuthor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</p:sldIdLst>
  <p:sldSz cx="10080625" cy="7559675"/>
  <p:notesSz cx="7559675" cy="10691813"/>
</p:presentation>
</file>

<file path=ppt/commentAuthors.xml><?xml version="1.0" encoding="utf-8"?>
<p:cmAuthorLst xmlns:p="http://schemas.openxmlformats.org/presentationml/2006/main">
  <p:cmAuthor id="0" name="Julien Marin" initials="J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presProps" Target="presProps.xml"/><Relationship Id="rId12" Type="http://schemas.openxmlformats.org/officeDocument/2006/relationships/commentAuthors" Target="commentAuthors.xml"/>
</Relationships>
</file>

<file path=ppt/comments/comment3.xml><?xml version="1.0" encoding="utf-8"?>
<p:cmLst xmlns:p="http://schemas.openxmlformats.org/presentationml/2006/main">
  <p:cm authorId="0" dt="2024-03-11T20:42:49.000000000" idx="1">
    <p:pos x="0" y="0"/>
    <p:text/>
  </p:cm>
</p:cmLst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F929825-BD72-4F7B-AB23-5CFB72F9576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88700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04000" y="4059360"/>
            <a:ext cx="88700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F8641E0-C5B1-491C-AAF9-597021519FB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5049000" y="405936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E4E6C39-5F8C-49F8-BE55-8368F68F53CE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503160" y="176904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501960" y="176904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504000" y="405936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503160" y="405936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501960" y="405936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0E82BA2-6434-484B-A591-F51B476BEEAF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E0A385E1-5089-4CF8-85CA-5E2A8EFB54D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88700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27B9265-7319-4CDB-8598-9F026473101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88700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6C19899D-8DC8-4328-98BB-8127A2679A9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CC68F75E-C0D5-4059-8FAE-82F221FB715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5A3668DC-EB30-49C2-A1E5-57206F39774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539A9436-F1C5-4D33-B95E-5006513B7DB5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35504E0F-FB3A-4278-843E-55E8121F353F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88700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7893F50-6D22-4806-92F4-FD478FCDB5E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5049000" y="405936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F2E650C-C14A-48DF-9FD3-D8016D9EE666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88700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F2B12AF-9981-498E-BFE5-80E4E589AE83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88700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504000" y="4059360"/>
            <a:ext cx="88700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11F2D5B-F744-4FDF-A365-6B34733FE7DC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5049000" y="405936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7515F3B3-30E4-4480-816A-A7104ECEBF19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3503160" y="176904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6501960" y="176904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504000" y="405936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3503160" y="405936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6501960" y="405936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994CF7D-689F-47C9-9742-DDD88341A7BE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88700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88700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88700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C3EE831-3CBD-4746-BB9E-80E77B509CB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/>
          </p:nvPr>
        </p:nvSpPr>
        <p:spPr>
          <a:xfrm>
            <a:off x="5049000" y="405936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88700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88700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/>
          </p:nvPr>
        </p:nvSpPr>
        <p:spPr>
          <a:xfrm>
            <a:off x="504000" y="4059360"/>
            <a:ext cx="88700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/>
          </p:nvPr>
        </p:nvSpPr>
        <p:spPr>
          <a:xfrm>
            <a:off x="5049000" y="405936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/>
          </p:nvPr>
        </p:nvSpPr>
        <p:spPr>
          <a:xfrm>
            <a:off x="3503160" y="176904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/>
          </p:nvPr>
        </p:nvSpPr>
        <p:spPr>
          <a:xfrm>
            <a:off x="6501960" y="176904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PlaceHolder 5"/>
          <p:cNvSpPr>
            <a:spLocks noGrp="1"/>
          </p:cNvSpPr>
          <p:nvPr>
            <p:ph/>
          </p:nvPr>
        </p:nvSpPr>
        <p:spPr>
          <a:xfrm>
            <a:off x="504000" y="405936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6"/>
          <p:cNvSpPr>
            <a:spLocks noGrp="1"/>
          </p:cNvSpPr>
          <p:nvPr>
            <p:ph/>
          </p:nvPr>
        </p:nvSpPr>
        <p:spPr>
          <a:xfrm>
            <a:off x="3503160" y="405936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7"/>
          <p:cNvSpPr>
            <a:spLocks noGrp="1"/>
          </p:cNvSpPr>
          <p:nvPr>
            <p:ph/>
          </p:nvPr>
        </p:nvSpPr>
        <p:spPr>
          <a:xfrm>
            <a:off x="6501960" y="4059360"/>
            <a:ext cx="28558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9F0D55E-AEE3-492A-874D-11EA3FBD297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19342F2-84F2-4193-9411-DD556F7EC0C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878C35F-BCB1-42CB-A18E-1FD4E3769B6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8F6E3AF-56C3-4541-BF54-940BA8328BE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5049000" y="405936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A19E35D-0020-4421-8D9F-8814FFB08E6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88700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BA4335B-E9E4-4D40-81AB-D06D04485C9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88700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Aft>
                <a:spcPts val="1409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Aft>
                <a:spcPts val="1128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&lt;date/heure&gt;</a:t>
            </a:r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buNone/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&lt;pied de page&gt;</a:t>
            </a:r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000" y="6887160"/>
            <a:ext cx="234828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19CDB414-C4C9-4634-AEE0-E1B1964032BD}" type="slidenum"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&lt;numéro&gt;</a:t>
            </a:fld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 idx="4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&lt;date/heure&gt;</a:t>
            </a:r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 idx="5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buNone/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&lt;pied de page&gt;</a:t>
            </a:r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 idx="6"/>
          </p:nvPr>
        </p:nvSpPr>
        <p:spPr>
          <a:xfrm>
            <a:off x="7227000" y="6887160"/>
            <a:ext cx="234828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D19B9D1B-4CA3-4E7D-86C8-500BB19BC9A5}" type="slidenum"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&lt;numéro&gt;</a:t>
            </a:fld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4" Type="http://schemas.openxmlformats.org/officeDocument/2006/relationships/comments" Target="../comments/commen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video" Target="file:///home/nuage/Documents/afrikalan/Promotion et &#233;venements/evenements/2024 COBIAC/conf/video_jeux_educ.avi" TargetMode="External"/><Relationship Id="rId2" Type="http://schemas.microsoft.com/office/2007/relationships/media" Target="file:///home/nuage/Documents/afrikalan/Promotion et &#233;venements/evenements/2024 COBIAC/conf/video_jeux_educ.avi" TargetMode="External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video" Target="file:///home/nuage/Documents/afrikalan/Promotion%20et%20&#233;venements/evenements/2024%20COBIAC/conf/partieDocumentaire.avi" TargetMode="External"/><Relationship Id="rId2" Type="http://schemas.microsoft.com/office/2007/relationships/media" Target="file:///home/nuage/Documents/afrikalan/Promotion%20et%20&#233;venements/evenements/2024%20COBIAC/conf/partieDocumentaire.avi" TargetMode="External"/><Relationship Id="rId3" Type="http://schemas.openxmlformats.org/officeDocument/2006/relationships/image" Target="../media/image7.png"/><Relationship Id="rId4" Type="http://schemas.openxmlformats.org/officeDocument/2006/relationships/slideLayout" Target="../slideLayouts/slideLayout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video" Target="file:///home/nuage/Documents/afrikalan/Promotion%20et%20&#233;venements/evenements/2024%20COBIAC/conf/en_utilisation.avi" TargetMode="External"/><Relationship Id="rId2" Type="http://schemas.microsoft.com/office/2007/relationships/media" Target="file:///home/nuage/Documents/afrikalan/Promotion%20et%20&#233;venements/evenements/2024%20COBIAC/conf/en_utilisation.avi" TargetMode="External"/><Relationship Id="rId3" Type="http://schemas.openxmlformats.org/officeDocument/2006/relationships/image" Target="../media/image8.png"/><Relationship Id="rId4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" descr=""/>
          <p:cNvPicPr/>
          <p:nvPr/>
        </p:nvPicPr>
        <p:blipFill>
          <a:blip r:embed="rId1"/>
          <a:stretch/>
        </p:blipFill>
        <p:spPr>
          <a:xfrm>
            <a:off x="2016000" y="1800000"/>
            <a:ext cx="5896800" cy="4424400"/>
          </a:xfrm>
          <a:prstGeom prst="rect">
            <a:avLst/>
          </a:prstGeom>
          <a:ln w="0">
            <a:noFill/>
          </a:ln>
        </p:spPr>
      </p:pic>
      <p:sp>
        <p:nvSpPr>
          <p:cNvPr id="121" name=""/>
          <p:cNvSpPr/>
          <p:nvPr/>
        </p:nvSpPr>
        <p:spPr>
          <a:xfrm>
            <a:off x="2016000" y="697320"/>
            <a:ext cx="5904000" cy="1570680"/>
          </a:xfrm>
          <a:prstGeom prst="roundRect">
            <a:avLst>
              <a:gd name="adj" fmla="val 16667"/>
            </a:avLst>
          </a:prstGeom>
          <a:solidFill>
            <a:srgbClr val="99663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endParaRPr b="0" lang="fr-FR" sz="2800" spc="-1" strike="noStrike">
              <a:solidFill>
                <a:srgbClr val="e6e6e6"/>
              </a:solidFill>
              <a:latin typeface="Alamain"/>
            </a:endParaRPr>
          </a:p>
        </p:txBody>
      </p:sp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2088000" y="828000"/>
            <a:ext cx="5832000" cy="136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1" lang="fr-FR" sz="2800" spc="-1" strike="noStrike">
                <a:solidFill>
                  <a:srgbClr val="ffffff"/>
                </a:solidFill>
                <a:latin typeface="Arial"/>
              </a:rPr>
              <a:t>Afrikalan : des outils numériques « tout terrain » pour les bibliothèques.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1440000" y="301320"/>
            <a:ext cx="7632000" cy="778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1" lang="fr-FR" sz="4400" spc="-1" strike="noStrike">
                <a:solidFill>
                  <a:srgbClr val="000000"/>
                </a:solidFill>
                <a:latin typeface="Arial"/>
              </a:rPr>
              <a:t>Le Mali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/>
          </p:nvPr>
        </p:nvSpPr>
        <p:spPr>
          <a:xfrm>
            <a:off x="648000" y="1368000"/>
            <a:ext cx="5904000" cy="4896000"/>
          </a:xfrm>
          <a:prstGeom prst="rect">
            <a:avLst/>
          </a:prstGeom>
          <a:solidFill>
            <a:srgbClr val="ffffff">
              <a:alpha val="80000"/>
            </a:srgbClr>
          </a:solidFill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409"/>
              </a:spcAft>
              <a:buNone/>
            </a:pPr>
            <a:r>
              <a:rPr b="1" lang="fr-FR" sz="1800" spc="-1" strike="noStrike">
                <a:solidFill>
                  <a:srgbClr val="000000"/>
                </a:solidFill>
                <a:latin typeface="Arial"/>
              </a:rPr>
              <a:t>Indépendance vis à vis d’Internet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1409"/>
              </a:spcAft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1" lang="fr-FR" sz="1800" spc="-1" strike="noStrike">
                <a:solidFill>
                  <a:srgbClr val="000000"/>
                </a:solidFill>
                <a:latin typeface="Arial"/>
              </a:rPr>
              <a:t> 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Les boîtiers Afrikalan fonctionnent de façon indépendante d’une connexion internet. Beaucoup de bibliothèques équipées n’en ayant pas.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1409"/>
              </a:spcAft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Le contenu est accessible via l’écran connecté au boîtier, mais ce dernier peut également se comporter comme un serveur et diffuser son contenu par Wifi.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spcAft>
                <a:spcPts val="1409"/>
              </a:spcAft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spcAft>
                <a:spcPts val="1409"/>
              </a:spcAft>
              <a:buNone/>
            </a:pPr>
            <a:r>
              <a:rPr b="1" lang="fr-FR" sz="1800" spc="-1" strike="noStrike">
                <a:solidFill>
                  <a:srgbClr val="000000"/>
                </a:solidFill>
                <a:latin typeface="Arial"/>
              </a:rPr>
              <a:t>Un système léger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1409"/>
              </a:spcAft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La carte Raspberry pi sur laquelle se base Afrikalan consomme très peu d’énergie (3 Watts) et peut donc fonctionner sans problème sur des installations solaires ayant une capacité limitée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"/>
          <p:cNvSpPr/>
          <p:nvPr/>
        </p:nvSpPr>
        <p:spPr>
          <a:xfrm>
            <a:off x="1908000" y="301320"/>
            <a:ext cx="6624000" cy="922680"/>
          </a:xfrm>
          <a:prstGeom prst="roundRect">
            <a:avLst>
              <a:gd name="adj" fmla="val 16667"/>
            </a:avLst>
          </a:prstGeom>
          <a:solidFill>
            <a:srgbClr val="99663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spcBef>
                <a:spcPts val="7937"/>
              </a:spcBef>
            </a:pPr>
            <a:endParaRPr b="0" lang="fr-FR" sz="200" spc="-1" strike="noStrike">
              <a:solidFill>
                <a:srgbClr val="e6e6e6"/>
              </a:solidFill>
              <a:latin typeface="Alamain"/>
            </a:endParaRPr>
          </a:p>
          <a:p>
            <a:pPr algn="ctr">
              <a:spcBef>
                <a:spcPts val="1417"/>
              </a:spcBef>
            </a:pPr>
            <a:r>
              <a:rPr b="1" lang="fr-FR" sz="2800" spc="-1" strike="noStrike">
                <a:solidFill>
                  <a:srgbClr val="e6e6e6"/>
                </a:solidFill>
                <a:latin typeface="Alamain"/>
              </a:rPr>
              <a:t>Les choix techniques</a:t>
            </a:r>
            <a:endParaRPr b="0" lang="fr-FR" sz="2800" spc="-1" strike="noStrike">
              <a:solidFill>
                <a:srgbClr val="e6e6e6"/>
              </a:solidFill>
              <a:latin typeface="Alamain"/>
            </a:endParaRPr>
          </a:p>
        </p:txBody>
      </p:sp>
      <p:pic>
        <p:nvPicPr>
          <p:cNvPr id="126" name="" descr=""/>
          <p:cNvPicPr/>
          <p:nvPr/>
        </p:nvPicPr>
        <p:blipFill>
          <a:blip r:embed="rId1"/>
          <a:stretch/>
        </p:blipFill>
        <p:spPr>
          <a:xfrm>
            <a:off x="6552000" y="1944000"/>
            <a:ext cx="2880000" cy="37274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1440000" y="301320"/>
            <a:ext cx="7632000" cy="778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1" lang="fr-FR" sz="4400" spc="-1" strike="noStrike">
                <a:solidFill>
                  <a:srgbClr val="000000"/>
                </a:solidFill>
                <a:latin typeface="Arial"/>
              </a:rPr>
              <a:t>Le Mali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/>
          </p:nvPr>
        </p:nvSpPr>
        <p:spPr>
          <a:xfrm>
            <a:off x="648000" y="1368000"/>
            <a:ext cx="5565960" cy="4896000"/>
          </a:xfrm>
          <a:prstGeom prst="rect">
            <a:avLst/>
          </a:prstGeom>
          <a:solidFill>
            <a:srgbClr val="ffffff">
              <a:alpha val="80000"/>
            </a:srgbClr>
          </a:solidFill>
          <a:ln w="0">
            <a:noFill/>
          </a:ln>
        </p:spPr>
        <p:txBody>
          <a:bodyPr lIns="0" rIns="0" tIns="0" bIns="0" anchor="t">
            <a:normAutofit fontScale="97000"/>
          </a:bodyPr>
          <a:p>
            <a:pPr indent="0">
              <a:spcAft>
                <a:spcPts val="1409"/>
              </a:spcAft>
            </a:pPr>
            <a:r>
              <a:rPr b="1" lang="fr-FR" sz="1800" spc="-1" strike="noStrike">
                <a:solidFill>
                  <a:srgbClr val="000000"/>
                </a:solidFill>
                <a:latin typeface="Arial"/>
                <a:ea typeface="Droid Sans"/>
              </a:rPr>
              <a:t>Création de contenus adaptés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roid Sans"/>
              </a:rPr>
              <a:t> afin que les lecteurs aient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 accès à des contenus numériques qu’ils comprennent et dans lesquels il se reconnaissent.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1409"/>
              </a:spcAft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1" lang="fr-FR" sz="1800" spc="-1" strike="noStrike">
                <a:solidFill>
                  <a:srgbClr val="000000"/>
                </a:solidFill>
                <a:latin typeface="Arial"/>
              </a:rPr>
              <a:t> 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Création de jeux éducatifs ou adaptation de jeux existants.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1409"/>
              </a:spcAft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Au Mali, création d’activités de lecture en bambara et en peul (le recours à la langue maternelle des enfants étant de plus en plus utilisée dans l’apprentissage de la lecture afin qu’ils comprennent ce qu’ils lisent).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1409"/>
              </a:spcAft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En Guinée, avec l’ONG EDA, partenariats avec des maisons d’édition de livres locales afin de disposer d’ouvrages adaptés.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spcAft>
                <a:spcPts val="1409"/>
              </a:spcAft>
              <a:buNone/>
            </a:pPr>
            <a:r>
              <a:rPr b="1" lang="fr-FR" sz="1800" spc="-1" strike="noStrike">
                <a:solidFill>
                  <a:srgbClr val="000000"/>
                </a:solidFill>
                <a:latin typeface="Arial"/>
              </a:rPr>
              <a:t>Classement du contenu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 en fonction de l’age ou de la classe des lecteurs, avec l’aide de conseillers pédagogiques locaux (Mali) pour faciliter l’orientation des lecteurs vers les contenus susceptible de les intéresser.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"/>
          <p:cNvSpPr/>
          <p:nvPr/>
        </p:nvSpPr>
        <p:spPr>
          <a:xfrm>
            <a:off x="1908000" y="301320"/>
            <a:ext cx="6624000" cy="922680"/>
          </a:xfrm>
          <a:prstGeom prst="roundRect">
            <a:avLst>
              <a:gd name="adj" fmla="val 16667"/>
            </a:avLst>
          </a:prstGeom>
          <a:solidFill>
            <a:srgbClr val="99663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spcBef>
                <a:spcPts val="7937"/>
              </a:spcBef>
            </a:pPr>
            <a:endParaRPr b="0" lang="fr-FR" sz="200" spc="-1" strike="noStrike">
              <a:solidFill>
                <a:srgbClr val="e6e6e6"/>
              </a:solidFill>
              <a:latin typeface="Alamain"/>
            </a:endParaRPr>
          </a:p>
          <a:p>
            <a:pPr algn="ctr">
              <a:spcBef>
                <a:spcPts val="1417"/>
              </a:spcBef>
            </a:pPr>
            <a:r>
              <a:rPr b="1" lang="fr-FR" sz="2800" spc="-1" strike="noStrike">
                <a:solidFill>
                  <a:srgbClr val="e6e6e6"/>
                </a:solidFill>
                <a:latin typeface="Alamain"/>
              </a:rPr>
              <a:t>Fournir un contenu adéquat</a:t>
            </a:r>
            <a:endParaRPr b="0" lang="fr-FR" sz="2800" spc="-1" strike="noStrike">
              <a:solidFill>
                <a:srgbClr val="e6e6e6"/>
              </a:solidFill>
              <a:latin typeface="Alamain"/>
            </a:endParaRPr>
          </a:p>
        </p:txBody>
      </p:sp>
      <p:pic>
        <p:nvPicPr>
          <p:cNvPr id="130" name="" descr=""/>
          <p:cNvPicPr/>
          <p:nvPr/>
        </p:nvPicPr>
        <p:blipFill>
          <a:blip r:embed="rId1"/>
          <a:stretch/>
        </p:blipFill>
        <p:spPr>
          <a:xfrm>
            <a:off x="6225840" y="1368000"/>
            <a:ext cx="2918160" cy="2389320"/>
          </a:xfrm>
          <a:prstGeom prst="rect">
            <a:avLst/>
          </a:prstGeom>
          <a:ln w="0">
            <a:noFill/>
          </a:ln>
        </p:spPr>
      </p:pic>
      <p:pic>
        <p:nvPicPr>
          <p:cNvPr id="131" name="" descr=""/>
          <p:cNvPicPr/>
          <p:nvPr/>
        </p:nvPicPr>
        <p:blipFill>
          <a:blip r:embed="rId2"/>
          <a:stretch/>
        </p:blipFill>
        <p:spPr>
          <a:xfrm>
            <a:off x="6213960" y="4320000"/>
            <a:ext cx="2941920" cy="1714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"/>
          <p:cNvSpPr/>
          <p:nvPr/>
        </p:nvSpPr>
        <p:spPr>
          <a:xfrm>
            <a:off x="1944000" y="301320"/>
            <a:ext cx="6048000" cy="922680"/>
          </a:xfrm>
          <a:prstGeom prst="roundRect">
            <a:avLst>
              <a:gd name="adj" fmla="val 16667"/>
            </a:avLst>
          </a:prstGeom>
          <a:solidFill>
            <a:srgbClr val="99663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spcBef>
                <a:spcPts val="2268"/>
              </a:spcBef>
            </a:pPr>
            <a:endParaRPr b="0" lang="fr-FR" sz="200" spc="-1" strike="noStrike">
              <a:solidFill>
                <a:srgbClr val="e6e6e6"/>
              </a:solidFill>
              <a:latin typeface="Alamain"/>
            </a:endParaRPr>
          </a:p>
          <a:p>
            <a:pPr algn="ctr">
              <a:spcBef>
                <a:spcPts val="567"/>
              </a:spcBef>
            </a:pPr>
            <a:r>
              <a:rPr b="1" lang="fr-FR" sz="2200" spc="-1" strike="noStrike">
                <a:solidFill>
                  <a:srgbClr val="e6e6e6"/>
                </a:solidFill>
                <a:latin typeface="Alamain"/>
              </a:rPr>
              <a:t>Afrikalan c’est... Des jeux éducatifs</a:t>
            </a:r>
            <a:endParaRPr b="0" lang="fr-FR" sz="2200" spc="-1" strike="noStrike">
              <a:solidFill>
                <a:srgbClr val="e6e6e6"/>
              </a:solidFill>
              <a:latin typeface="Alamain"/>
            </a:endParaRPr>
          </a:p>
        </p:txBody>
      </p:sp>
      <p:pic>
        <p:nvPicPr>
          <p:cNvPr id="133" name="" descr="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584000" y="1368000"/>
            <a:ext cx="6912000" cy="5184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"/>
          <p:cNvSpPr/>
          <p:nvPr/>
        </p:nvSpPr>
        <p:spPr>
          <a:xfrm>
            <a:off x="1944000" y="301320"/>
            <a:ext cx="6048000" cy="922680"/>
          </a:xfrm>
          <a:prstGeom prst="roundRect">
            <a:avLst>
              <a:gd name="adj" fmla="val 16667"/>
            </a:avLst>
          </a:prstGeom>
          <a:solidFill>
            <a:srgbClr val="99663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spcBef>
                <a:spcPts val="2268"/>
              </a:spcBef>
            </a:pPr>
            <a:endParaRPr b="0" lang="fr-FR" sz="200" spc="-1" strike="noStrike">
              <a:solidFill>
                <a:srgbClr val="e6e6e6"/>
              </a:solidFill>
              <a:latin typeface="Alamain"/>
            </a:endParaRPr>
          </a:p>
          <a:p>
            <a:pPr algn="ctr">
              <a:spcBef>
                <a:spcPts val="567"/>
              </a:spcBef>
            </a:pPr>
            <a:r>
              <a:rPr b="1" lang="fr-FR" sz="1800" spc="-1" strike="noStrike">
                <a:solidFill>
                  <a:srgbClr val="e6e6e6"/>
                </a:solidFill>
                <a:latin typeface="Alamain"/>
              </a:rPr>
              <a:t>Afrikalan c’est... Des livres et des documents</a:t>
            </a:r>
            <a:endParaRPr b="0" lang="fr-FR" sz="1800" spc="-1" strike="noStrike">
              <a:solidFill>
                <a:srgbClr val="e6e6e6"/>
              </a:solidFill>
              <a:latin typeface="Alamain"/>
            </a:endParaRPr>
          </a:p>
        </p:txBody>
      </p:sp>
      <p:pic>
        <p:nvPicPr>
          <p:cNvPr id="135" name="" descr="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584000" y="1512000"/>
            <a:ext cx="6912000" cy="5184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"/>
          <p:cNvSpPr/>
          <p:nvPr/>
        </p:nvSpPr>
        <p:spPr>
          <a:xfrm>
            <a:off x="1944000" y="301320"/>
            <a:ext cx="6048000" cy="922680"/>
          </a:xfrm>
          <a:prstGeom prst="roundRect">
            <a:avLst>
              <a:gd name="adj" fmla="val 16667"/>
            </a:avLst>
          </a:prstGeom>
          <a:solidFill>
            <a:srgbClr val="99663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spcBef>
                <a:spcPts val="2268"/>
              </a:spcBef>
            </a:pPr>
            <a:endParaRPr b="0" lang="fr-FR" sz="200" spc="-1" strike="noStrike">
              <a:solidFill>
                <a:srgbClr val="e6e6e6"/>
              </a:solidFill>
              <a:latin typeface="Alamain"/>
            </a:endParaRPr>
          </a:p>
          <a:p>
            <a:pPr algn="ctr">
              <a:spcBef>
                <a:spcPts val="567"/>
              </a:spcBef>
            </a:pPr>
            <a:r>
              <a:rPr b="1" lang="fr-FR" sz="2200" spc="-1" strike="noStrike">
                <a:solidFill>
                  <a:srgbClr val="e6e6e6"/>
                </a:solidFill>
                <a:latin typeface="Alamain"/>
              </a:rPr>
              <a:t>Merci pour votre attention</a:t>
            </a:r>
            <a:endParaRPr b="0" lang="fr-FR" sz="2200" spc="-1" strike="noStrike">
              <a:solidFill>
                <a:srgbClr val="e6e6e6"/>
              </a:solidFill>
              <a:latin typeface="Alamain"/>
            </a:endParaRPr>
          </a:p>
        </p:txBody>
      </p:sp>
      <p:sp>
        <p:nvSpPr>
          <p:cNvPr id="137" name="PlaceHolder 1"/>
          <p:cNvSpPr>
            <a:spLocks noGrp="1"/>
          </p:cNvSpPr>
          <p:nvPr>
            <p:ph/>
          </p:nvPr>
        </p:nvSpPr>
        <p:spPr>
          <a:xfrm>
            <a:off x="5472000" y="2520000"/>
            <a:ext cx="4104000" cy="2592000"/>
          </a:xfrm>
          <a:prstGeom prst="rect">
            <a:avLst/>
          </a:prstGeom>
          <a:solidFill>
            <a:srgbClr val="ffffff">
              <a:alpha val="80000"/>
            </a:srgbClr>
          </a:solidFill>
          <a:ln w="0">
            <a:noFill/>
          </a:ln>
        </p:spPr>
        <p:txBody>
          <a:bodyPr lIns="0" rIns="0" tIns="0" bIns="0" anchor="t">
            <a:normAutofit fontScale="88000"/>
          </a:bodyPr>
          <a:p>
            <a:pPr indent="0">
              <a:spcAft>
                <a:spcPts val="1409"/>
              </a:spcAft>
              <a:buNone/>
            </a:pPr>
            <a:r>
              <a:rPr b="1" lang="fr-FR" sz="1800" spc="-1" strike="noStrike">
                <a:solidFill>
                  <a:srgbClr val="000000"/>
                </a:solidFill>
                <a:latin typeface="Arial"/>
              </a:rPr>
              <a:t>Afrikalan est un logiciel libre.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1409"/>
              </a:spcAft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Toute association ou personne qui le souhaite peut utiliser le logiciel et l’adapter à ses besoins.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spcAft>
                <a:spcPts val="1409"/>
              </a:spcAft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spcAft>
                <a:spcPts val="1409"/>
              </a:spcAft>
              <a:buNone/>
            </a:pPr>
            <a:r>
              <a:rPr b="1" lang="fr-FR" sz="1800" spc="-1" strike="noStrike">
                <a:solidFill>
                  <a:srgbClr val="000000"/>
                </a:solidFill>
                <a:latin typeface="Arial"/>
              </a:rPr>
              <a:t>Pour nous contacter :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1409"/>
              </a:spcAft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http://afrikalan.org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1409"/>
              </a:spcAft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contact@afrikalan.org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spcAft>
                <a:spcPts val="1409"/>
              </a:spcAft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8" name="" descr="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08000" y="2520000"/>
            <a:ext cx="4248000" cy="2606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2201</TotalTime>
  <Application>LibreOffice/7.4.7.2$Linux_X86_64 LibreOffice_project/40$Build-2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2014-11-13T15:31:09Z</dcterms:created>
  <dc:creator>nuage </dc:creator>
  <dc:description/>
  <dc:language>fr-FR</dc:language>
  <cp:lastModifiedBy>Julien Marin</cp:lastModifiedBy>
  <dcterms:modified xsi:type="dcterms:W3CDTF">2024-03-23T20:09:42Z</dcterms:modified>
  <cp:revision>159</cp:revision>
  <dc:subject/>
  <dc:title/>
</cp:coreProperties>
</file>